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3"/>
  </p:sldMasterIdLst>
  <p:notesMasterIdLst>
    <p:notesMasterId r:id="rId5"/>
  </p:notesMasterIdLst>
  <p:sldIdLst>
    <p:sldId id="635" r:id="rId4"/>
    <p:sldId id="704" r:id="rId6"/>
    <p:sldId id="710" r:id="rId7"/>
    <p:sldId id="772" r:id="rId8"/>
    <p:sldId id="799" r:id="rId9"/>
    <p:sldId id="800" r:id="rId10"/>
    <p:sldId id="801" r:id="rId11"/>
    <p:sldId id="806" r:id="rId12"/>
    <p:sldId id="803" r:id="rId13"/>
    <p:sldId id="804" r:id="rId14"/>
    <p:sldId id="805" r:id="rId15"/>
    <p:sldId id="815" r:id="rId16"/>
    <p:sldId id="807" r:id="rId17"/>
    <p:sldId id="802" r:id="rId18"/>
    <p:sldId id="810" r:id="rId19"/>
    <p:sldId id="816" r:id="rId20"/>
    <p:sldId id="774" r:id="rId21"/>
    <p:sldId id="787" r:id="rId22"/>
    <p:sldId id="809" r:id="rId23"/>
    <p:sldId id="812" r:id="rId24"/>
    <p:sldId id="813" r:id="rId25"/>
    <p:sldId id="819" r:id="rId26"/>
    <p:sldId id="783" r:id="rId27"/>
    <p:sldId id="817" r:id="rId28"/>
    <p:sldId id="818" r:id="rId29"/>
    <p:sldId id="82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772"/>
            <p14:sldId id="807"/>
            <p14:sldId id="806"/>
            <p14:sldId id="804"/>
            <p14:sldId id="810"/>
            <p14:sldId id="816"/>
            <p14:sldId id="812"/>
            <p14:sldId id="803"/>
            <p14:sldId id="801"/>
            <p14:sldId id="815"/>
            <p14:sldId id="774"/>
            <p14:sldId id="802"/>
            <p14:sldId id="805"/>
            <p14:sldId id="704"/>
            <p14:sldId id="710"/>
            <p14:sldId id="813"/>
            <p14:sldId id="783"/>
            <p14:sldId id="817"/>
            <p14:sldId id="820"/>
            <p14:sldId id="818"/>
            <p14:sldId id="819"/>
            <p14:sldId id="787"/>
            <p14:sldId id="809"/>
            <p14:sldId id="799"/>
            <p14:sldId id="800"/>
            <p14:sldId id="635"/>
          </p14:sldIdLst>
        </p14:section>
        <p14:section name="无标题节" id="{3641DBAA-44D1-4BDE-BB91-C307266CD23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771"/>
    <a:srgbClr val="9A0001"/>
    <a:srgbClr val="BFBFBF"/>
    <a:srgbClr val="CEAB6E"/>
    <a:srgbClr val="A6A6A6"/>
    <a:srgbClr val="B1B1B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34" autoAdjust="0"/>
    <p:restoredTop sz="70013" autoAdjust="0"/>
  </p:normalViewPr>
  <p:slideViewPr>
    <p:cSldViewPr snapToGrid="0">
      <p:cViewPr varScale="1">
        <p:scale>
          <a:sx n="105" d="100"/>
          <a:sy n="105" d="100"/>
        </p:scale>
        <p:origin x="138" y="31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pPr>
            <a:endParaRPr lang="zh-CN" altLang="en-US" sz="1800">
              <a:solidFill>
                <a:schemeClr val="tx1"/>
              </a:solidFill>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5" name="日期占位符 2"/>
          <p:cNvSpPr>
            <a:spLocks noGrp="1"/>
          </p:cNvSpPr>
          <p:nvPr>
            <p:ph type="dt" sz="half" idx="10"/>
          </p:nvPr>
        </p:nvSpPr>
        <p:spPr/>
        <p:txBody>
          <a:bodyPr/>
          <a:lstStyle>
            <a:lvl1pPr>
              <a:defRPr/>
            </a:lvl1pPr>
          </a:lstStyle>
          <a:p>
            <a:fld id="{796BF63C-51F9-41A7-B835-5C127B811F06}" type="datetimeFigureOut">
              <a:rPr lang="zh-CN" altLang="en-US"/>
            </a:fld>
            <a:endParaRPr lang="zh-CN" altLang="en-US"/>
          </a:p>
        </p:txBody>
      </p:sp>
      <p:sp>
        <p:nvSpPr>
          <p:cNvPr id="6" name="页脚占位符 3"/>
          <p:cNvSpPr>
            <a:spLocks noGrp="1"/>
          </p:cNvSpPr>
          <p:nvPr>
            <p:ph type="ftr" sz="quarter" idx="11"/>
          </p:nvPr>
        </p:nvSpPr>
        <p:spPr/>
        <p:txBody>
          <a:bodyPr/>
          <a:lstStyle>
            <a:lvl1pPr>
              <a:defRPr/>
            </a:lvl1pPr>
          </a:lstStyle>
          <a:p>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r>
              <a:rPr lang="en-US" altLang="zh-CN"/>
              <a:t>P</a:t>
            </a:r>
            <a:fld id="{A74AA12F-CC77-4A44-80F4-8E0AE8590DDB}" type="slidenum">
              <a:rPr lang="zh-CN" altLang="en-US"/>
            </a:fld>
            <a:endParaRPr lang="zh-CN" altLang="en-US"/>
          </a:p>
        </p:txBody>
      </p:sp>
    </p:spTree>
  </p:cSld>
  <p:clrMapOvr>
    <a:masterClrMapping/>
  </p:clrMapOvr>
  <p:transition spd="slow" advClick="0"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1" Type="http://schemas.openxmlformats.org/officeDocument/2006/relationships/theme" Target="../theme/theme2.xml"/><Relationship Id="rId20" Type="http://schemas.openxmlformats.org/officeDocument/2006/relationships/slideLayout" Target="../slideLayouts/slideLayout41.xml"/><Relationship Id="rId2" Type="http://schemas.openxmlformats.org/officeDocument/2006/relationships/slideLayout" Target="../slideLayouts/slideLayout23.xml"/><Relationship Id="rId19" Type="http://schemas.openxmlformats.org/officeDocument/2006/relationships/slideLayout" Target="../slideLayouts/slideLayout40.xml"/><Relationship Id="rId18" Type="http://schemas.openxmlformats.org/officeDocument/2006/relationships/slideLayout" Target="../slideLayouts/slideLayout3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1.xml"/><Relationship Id="rId2" Type="http://schemas.microsoft.com/office/2007/relationships/hdphoto" Target="../media/image8.wdp"/><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1.xml"/><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8.wdp"/><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1.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1.xml"/><Relationship Id="rId3" Type="http://schemas.openxmlformats.org/officeDocument/2006/relationships/image" Target="../media/image15.png"/><Relationship Id="rId2" Type="http://schemas.microsoft.com/office/2007/relationships/hdphoto" Target="../media/image8.wdp"/><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1.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4.png"/><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1.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310640" y="2967990"/>
            <a:ext cx="9156065" cy="922020"/>
          </a:xfrm>
          <a:prstGeom prst="rect">
            <a:avLst/>
          </a:prstGeom>
          <a:noFill/>
        </p:spPr>
        <p:txBody>
          <a:bodyPr wrap="square" rtlCol="0">
            <a:spAutoFit/>
          </a:bodyPr>
          <a:lstStyle/>
          <a:p>
            <a:pPr lvl="0">
              <a:defRPr/>
            </a:pPr>
            <a:r>
              <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符号执行检测智能合约</a:t>
            </a:r>
            <a:r>
              <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漏洞</a:t>
            </a:r>
            <a:endPar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593275" y="1411692"/>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584509" y="70326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85483" y="65082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854"/>
    </mc:Choice>
    <mc:Fallback>
      <p:transition spd="slow" advTm="8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491E42-D657-49D1-8EB6-0CACAB33E671}" type="slidenum">
              <a:rPr lang="zh-CN" altLang="en-US" smtClean="0"/>
            </a:fld>
            <a:endParaRPr lang="zh-CN" altLang="en-US"/>
          </a:p>
        </p:txBody>
      </p:sp>
      <p:pic>
        <p:nvPicPr>
          <p:cNvPr id="15363" name="图片 12"/>
          <p:cNvPicPr>
            <a:picLocks noChangeAspect="1"/>
          </p:cNvPicPr>
          <p:nvPr/>
        </p:nvPicPr>
        <p:blipFill rotWithShape="1">
          <a:blip r:embed="rId1" cstate="print">
            <a:biLevel thresh="5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37630" b="32695"/>
          <a:stretch>
            <a:fillRect/>
          </a:stretch>
        </p:blipFill>
        <p:spPr>
          <a:xfrm>
            <a:off x="8503285" y="406718"/>
            <a:ext cx="3078350" cy="913505"/>
          </a:xfrm>
          <a:prstGeom prst="rect">
            <a:avLst/>
          </a:prstGeom>
          <a:noFill/>
          <a:ln w="9525">
            <a:noFill/>
          </a:ln>
        </p:spPr>
      </p:pic>
      <p:sp>
        <p:nvSpPr>
          <p:cNvPr id="4" name="文本框 3"/>
          <p:cNvSpPr txBox="1"/>
          <p:nvPr/>
        </p:nvSpPr>
        <p:spPr>
          <a:xfrm>
            <a:off x="805180" y="1320800"/>
            <a:ext cx="10313670" cy="5077460"/>
          </a:xfrm>
          <a:prstGeom prst="rect">
            <a:avLst/>
          </a:prstGeom>
          <a:noFill/>
        </p:spPr>
        <p:txBody>
          <a:bodyPr wrap="square" rtlCol="0" anchor="t">
            <a:spAutoFit/>
          </a:bodyPr>
          <a:p>
            <a:r>
              <a:rPr lang="zh-CN" altLang="en-US">
                <a:sym typeface="+mn-ea"/>
              </a:rPr>
              <a:t>bytecode是最终存储在区块链中的字节码，也是将字节码存放在区块链、初始化智能合约（运行构造函数）时所需的字节码。</a:t>
            </a:r>
            <a:endParaRPr lang="zh-CN" altLang="en-US"/>
          </a:p>
          <a:p>
            <a:r>
              <a:rPr lang="zh-CN" altLang="en-US">
                <a:sym typeface="+mn-ea"/>
              </a:rPr>
              <a:t>runtime bytecode只对应于存储在区块链中的字节码，与合约初始化和存放过程无关。</a:t>
            </a:r>
            <a:endParaRPr lang="zh-CN" altLang="en-US"/>
          </a:p>
          <a:p>
            <a:endParaRPr lang="zh-CN" altLang="en-US"/>
          </a:p>
          <a:p>
            <a:r>
              <a:rPr lang="zh-CN" altLang="en-US"/>
              <a:t>智能合约编译后的字节码，分为三个部分：部署代码、runtime代码、auxdata。</a:t>
            </a:r>
            <a:endParaRPr lang="zh-CN" altLang="en-US"/>
          </a:p>
          <a:p>
            <a:endParaRPr lang="zh-CN" altLang="en-US"/>
          </a:p>
          <a:p>
            <a:r>
              <a:rPr lang="en-US" altLang="zh-CN"/>
              <a:t>1</a:t>
            </a:r>
            <a:r>
              <a:rPr lang="zh-CN" altLang="en-US"/>
              <a:t>、部署代码：以上面的输出结果为例，其中</a:t>
            </a:r>
            <a:r>
              <a:rPr lang="en-US" altLang="zh-CN">
                <a:sym typeface="+mn-ea"/>
              </a:rPr>
              <a:t>runtime bytecode</a:t>
            </a:r>
            <a:r>
              <a:rPr lang="zh-CN" altLang="en-US">
                <a:sym typeface="+mn-ea"/>
              </a:rPr>
              <a:t>相比</a:t>
            </a:r>
            <a:r>
              <a:rPr lang="en-US" altLang="zh-CN">
                <a:sym typeface="+mn-ea"/>
              </a:rPr>
              <a:t>bytecode</a:t>
            </a:r>
            <a:r>
              <a:rPr lang="zh-CN" altLang="en-US">
                <a:sym typeface="+mn-ea"/>
              </a:rPr>
              <a:t>少了的那部分字节码，即</a:t>
            </a:r>
            <a:endParaRPr lang="zh-CN" altLang="en-US"/>
          </a:p>
          <a:p>
            <a:r>
              <a:rPr lang="zh-CN" altLang="en-US"/>
              <a:t>6080604052348015600f57600080fd5b50603580601d6000396000f300为部署代码。以太坊虚拟机在创建合约的时候，会先创建合约账户，然后运行部署代码。运行完成后它会将runtime代码+auxdata 存储到区块链上。之后再把二者的存储地址跟合约账户关联起来(也就是把合约账户中的code hash字段用该地址赋值)，这样就完成了合约的部署。</a:t>
            </a:r>
            <a:endParaRPr lang="zh-CN" altLang="en-US"/>
          </a:p>
          <a:p>
            <a:endParaRPr lang="zh-CN" altLang="en-US"/>
          </a:p>
          <a:p>
            <a:r>
              <a:rPr lang="en-US" altLang="zh-CN"/>
              <a:t>2</a:t>
            </a:r>
            <a:r>
              <a:rPr lang="zh-CN" altLang="en-US"/>
              <a:t>、</a:t>
            </a:r>
            <a:r>
              <a:rPr lang="zh-CN" altLang="en-US"/>
              <a:t>runtime代码。</a:t>
            </a:r>
            <a:endParaRPr lang="zh-CN" altLang="en-US"/>
          </a:p>
          <a:p>
            <a:endParaRPr lang="zh-CN" altLang="en-US"/>
          </a:p>
          <a:p>
            <a:r>
              <a:rPr lang="en-US" altLang="zh-CN"/>
              <a:t>3</a:t>
            </a:r>
            <a:r>
              <a:rPr lang="zh-CN" altLang="en-US"/>
              <a:t>、</a:t>
            </a:r>
            <a:r>
              <a:rPr lang="zh-CN" altLang="en-US"/>
              <a:t>auxdata：每个合约最后面的43字节就是auxdata，它会紧跟在runtime代码后面被存储起来。</a:t>
            </a:r>
            <a:endParaRPr lang="zh-CN" altLang="en-US"/>
          </a:p>
          <a:p>
            <a:endParaRPr lang="zh-CN" altLang="en-US"/>
          </a:p>
          <a:p>
            <a:r>
              <a:rPr lang="zh-CN" altLang="en-US"/>
              <a:t>对于部署在测试网上的合约，当我们不能得到源码时，可以根据合约地址找到合约的字节码，根据字节码进行反编译和反汇编</a:t>
            </a:r>
            <a:endParaRPr lang="zh-CN" altLang="en-US"/>
          </a:p>
        </p:txBody>
      </p:sp>
      <p:sp>
        <p:nvSpPr>
          <p:cNvPr id="5" name="文本框 4"/>
          <p:cNvSpPr txBox="1"/>
          <p:nvPr/>
        </p:nvSpPr>
        <p:spPr>
          <a:xfrm>
            <a:off x="512445" y="407035"/>
            <a:ext cx="5897245" cy="583565"/>
          </a:xfrm>
          <a:prstGeom prst="rect">
            <a:avLst/>
          </a:prstGeom>
          <a:noFill/>
        </p:spPr>
        <p:txBody>
          <a:bodyPr wrap="square" rtlCol="0" anchor="t">
            <a:spAutoFit/>
          </a:bodyPr>
          <a:p>
            <a:r>
              <a:rPr lang="zh-CN" altLang="en-US" sz="3200"/>
              <a:t>Bytecode和Runtime Bytecode</a:t>
            </a:r>
            <a:endParaRPr lang="zh-CN" altLang="en-US" sz="320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t>bytecode</a:t>
            </a:r>
            <a:r>
              <a:rPr lang="zh-CN" altLang="en-US" dirty="0"/>
              <a:t>与</a:t>
            </a:r>
            <a:r>
              <a:rPr lang="en-US" altLang="zh-CN" dirty="0"/>
              <a:t>opcode</a:t>
            </a:r>
            <a:endParaRPr lang="en-US" altLang="zh-CN" dirty="0"/>
          </a:p>
        </p:txBody>
      </p:sp>
      <p:sp>
        <p:nvSpPr>
          <p:cNvPr id="4" name="矩形 3"/>
          <p:cNvSpPr/>
          <p:nvPr/>
        </p:nvSpPr>
        <p:spPr>
          <a:xfrm>
            <a:off x="810615" y="1424791"/>
            <a:ext cx="10200285" cy="706755"/>
          </a:xfrm>
          <a:prstGeom prst="rect">
            <a:avLst/>
          </a:prstGeom>
        </p:spPr>
        <p:txBody>
          <a:bodyPr wrap="square">
            <a:spAutoFit/>
          </a:bodyPr>
          <a:lstStyle/>
          <a:p>
            <a:pPr algn="l"/>
            <a:r>
              <a:rPr lang="zh-CN" altLang="en-US" sz="2000" b="0" i="0" dirty="0">
                <a:solidFill>
                  <a:srgbClr val="24292E"/>
                </a:solidFill>
                <a:effectLst/>
                <a:latin typeface="-apple-system"/>
              </a:rPr>
              <a:t>即可以通过对</a:t>
            </a:r>
            <a:r>
              <a:rPr lang="en-US" altLang="zh-CN" sz="2000" b="0" i="0" dirty="0">
                <a:solidFill>
                  <a:srgbClr val="24292E"/>
                </a:solidFill>
                <a:effectLst/>
                <a:latin typeface="-apple-system"/>
              </a:rPr>
              <a:t>bytecode</a:t>
            </a:r>
            <a:r>
              <a:rPr lang="zh-CN" altLang="en-US" sz="2000" b="0" i="0" dirty="0">
                <a:solidFill>
                  <a:srgbClr val="24292E"/>
                </a:solidFill>
                <a:effectLst/>
                <a:latin typeface="-apple-system"/>
              </a:rPr>
              <a:t>的反汇编得到</a:t>
            </a:r>
            <a:r>
              <a:rPr lang="en-US" altLang="zh-CN" sz="2000" b="0" i="0" dirty="0">
                <a:solidFill>
                  <a:srgbClr val="24292E"/>
                </a:solidFill>
                <a:effectLst/>
                <a:latin typeface="-apple-system"/>
              </a:rPr>
              <a:t>opcodes</a:t>
            </a:r>
            <a:r>
              <a:rPr lang="zh-CN" altLang="en-US" sz="2000" b="0" i="0" dirty="0">
                <a:solidFill>
                  <a:srgbClr val="24292E"/>
                </a:solidFill>
                <a:effectLst/>
                <a:latin typeface="-apple-system"/>
              </a:rPr>
              <a:t>。</a:t>
            </a:r>
            <a:endParaRPr lang="zh-CN" altLang="en-US" sz="2000" b="0" i="0" dirty="0">
              <a:solidFill>
                <a:srgbClr val="24292E"/>
              </a:solidFill>
              <a:effectLst/>
              <a:latin typeface="-apple-system"/>
            </a:endParaRPr>
          </a:p>
          <a:p>
            <a:pPr algn="l"/>
            <a:r>
              <a:rPr lang="en-US" altLang="zh-CN" sz="2000" b="0" i="0" dirty="0">
                <a:solidFill>
                  <a:srgbClr val="24292E"/>
                </a:solidFill>
                <a:effectLst/>
                <a:latin typeface="-apple-system"/>
              </a:rPr>
              <a:t>opcodes</a:t>
            </a:r>
            <a:r>
              <a:rPr lang="zh-CN" altLang="en-US" sz="2000" b="0" i="0" dirty="0">
                <a:solidFill>
                  <a:srgbClr val="24292E"/>
                </a:solidFill>
                <a:effectLst/>
                <a:latin typeface="-apple-system"/>
              </a:rPr>
              <a:t>对应的是</a:t>
            </a:r>
            <a:r>
              <a:rPr lang="zh-CN" altLang="en-US" sz="2000">
                <a:sym typeface="+mn-ea"/>
              </a:rPr>
              <a:t>EVM执行的</a:t>
            </a:r>
            <a:r>
              <a:rPr lang="zh-CN" altLang="en-US" sz="2000">
                <a:sym typeface="+mn-ea"/>
              </a:rPr>
              <a:t>指令</a:t>
            </a:r>
            <a:endParaRPr lang="zh-CN" altLang="en-US" sz="2000">
              <a:sym typeface="+mn-ea"/>
            </a:endParaRPr>
          </a:p>
        </p:txBody>
      </p:sp>
      <p:pic>
        <p:nvPicPr>
          <p:cNvPr id="5" name="图片 4" descr="EVM汇编指令图"/>
          <p:cNvPicPr>
            <a:picLocks noChangeAspect="1"/>
          </p:cNvPicPr>
          <p:nvPr/>
        </p:nvPicPr>
        <p:blipFill>
          <a:blip r:embed="rId1"/>
          <a:stretch>
            <a:fillRect/>
          </a:stretch>
        </p:blipFill>
        <p:spPr>
          <a:xfrm>
            <a:off x="810895" y="2131695"/>
            <a:ext cx="4591050" cy="2800350"/>
          </a:xfrm>
          <a:prstGeom prst="rect">
            <a:avLst/>
          </a:prstGeom>
        </p:spPr>
      </p:pic>
      <p:sp>
        <p:nvSpPr>
          <p:cNvPr id="6" name="文本框 5"/>
          <p:cNvSpPr txBox="1"/>
          <p:nvPr/>
        </p:nvSpPr>
        <p:spPr>
          <a:xfrm>
            <a:off x="5401945" y="2226945"/>
            <a:ext cx="5107305" cy="1630045"/>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此外还有：</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MUL,EXP,SUB,RETURN,SLOAD,  CREATE,CALLCODE,DELEGATECALL,STATICCALL,,SUICIDE,ORIGIN,BLOCKHASH,ASSERT_FAIL</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等</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491E42-D657-49D1-8EB6-0CACAB33E671}" type="slidenum">
              <a:rPr lang="zh-CN" altLang="en-US" smtClean="0"/>
            </a:fld>
            <a:endParaRPr lang="zh-CN" altLang="en-US"/>
          </a:p>
        </p:txBody>
      </p:sp>
      <p:pic>
        <p:nvPicPr>
          <p:cNvPr id="15363" name="图片 12"/>
          <p:cNvPicPr>
            <a:picLocks noChangeAspect="1"/>
          </p:cNvPicPr>
          <p:nvPr/>
        </p:nvPicPr>
        <p:blipFill rotWithShape="1">
          <a:blip r:embed="rId1" cstate="print">
            <a:biLevel thresh="5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37630" b="32695"/>
          <a:stretch>
            <a:fillRect/>
          </a:stretch>
        </p:blipFill>
        <p:spPr>
          <a:xfrm>
            <a:off x="8503285" y="406718"/>
            <a:ext cx="3078350" cy="913505"/>
          </a:xfrm>
          <a:prstGeom prst="rect">
            <a:avLst/>
          </a:prstGeom>
          <a:noFill/>
          <a:ln w="9525">
            <a:noFill/>
          </a:ln>
        </p:spPr>
      </p:pic>
      <p:pic>
        <p:nvPicPr>
          <p:cNvPr id="3" name="图片 2"/>
          <p:cNvPicPr>
            <a:picLocks noChangeAspect="1"/>
          </p:cNvPicPr>
          <p:nvPr/>
        </p:nvPicPr>
        <p:blipFill>
          <a:blip r:embed="rId3"/>
          <a:stretch>
            <a:fillRect/>
          </a:stretch>
        </p:blipFill>
        <p:spPr>
          <a:xfrm>
            <a:off x="621030" y="628650"/>
            <a:ext cx="7684770" cy="3019425"/>
          </a:xfrm>
          <a:prstGeom prst="rect">
            <a:avLst/>
          </a:prstGeom>
        </p:spPr>
      </p:pic>
      <p:sp>
        <p:nvSpPr>
          <p:cNvPr id="5" name="文本框 4"/>
          <p:cNvSpPr txBox="1"/>
          <p:nvPr/>
        </p:nvSpPr>
        <p:spPr>
          <a:xfrm>
            <a:off x="621030" y="3953510"/>
            <a:ext cx="2540000" cy="645160"/>
          </a:xfrm>
          <a:prstGeom prst="rect">
            <a:avLst/>
          </a:prstGeom>
          <a:noFill/>
        </p:spPr>
        <p:txBody>
          <a:bodyPr wrap="square" rtlCol="0" anchor="t">
            <a:spAutoFit/>
          </a:bodyPr>
          <a:p>
            <a:r>
              <a:rPr lang="zh-CN" altLang="en-US"/>
              <a:t>1: 0x40</a:t>
            </a:r>
            <a:endParaRPr lang="zh-CN" altLang="en-US"/>
          </a:p>
          <a:p>
            <a:r>
              <a:rPr lang="zh-CN" altLang="en-US"/>
              <a:t>0: 0x80</a:t>
            </a:r>
            <a:endParaRPr lang="zh-CN" altLang="en-US"/>
          </a:p>
        </p:txBody>
      </p:sp>
      <p:sp>
        <p:nvSpPr>
          <p:cNvPr id="6" name="文本框 5"/>
          <p:cNvSpPr txBox="1"/>
          <p:nvPr/>
        </p:nvSpPr>
        <p:spPr>
          <a:xfrm>
            <a:off x="2517140" y="3953510"/>
            <a:ext cx="2540000" cy="645160"/>
          </a:xfrm>
          <a:prstGeom prst="rect">
            <a:avLst/>
          </a:prstGeom>
          <a:noFill/>
        </p:spPr>
        <p:txBody>
          <a:bodyPr wrap="square" rtlCol="0" anchor="t">
            <a:spAutoFit/>
          </a:bodyPr>
          <a:p>
            <a:r>
              <a:rPr lang="zh-CN" altLang="en-US"/>
              <a:t>1: calldata</a:t>
            </a:r>
            <a:r>
              <a:rPr lang="en-US" altLang="zh-CN"/>
              <a:t>size</a:t>
            </a:r>
            <a:endParaRPr lang="zh-CN" altLang="en-US"/>
          </a:p>
          <a:p>
            <a:r>
              <a:rPr lang="zh-CN" altLang="en-US"/>
              <a:t>0: 0x04</a:t>
            </a:r>
            <a:endParaRPr lang="zh-CN" altLang="en-US"/>
          </a:p>
        </p:txBody>
      </p:sp>
      <p:sp>
        <p:nvSpPr>
          <p:cNvPr id="7" name="文本框 6"/>
          <p:cNvSpPr txBox="1"/>
          <p:nvPr/>
        </p:nvSpPr>
        <p:spPr>
          <a:xfrm>
            <a:off x="4634230" y="3953510"/>
            <a:ext cx="2540000" cy="645160"/>
          </a:xfrm>
          <a:prstGeom prst="rect">
            <a:avLst/>
          </a:prstGeom>
          <a:noFill/>
        </p:spPr>
        <p:txBody>
          <a:bodyPr wrap="square" rtlCol="0" anchor="t">
            <a:spAutoFit/>
          </a:bodyPr>
          <a:p>
            <a:r>
              <a:rPr lang="zh-CN" altLang="en-US"/>
              <a:t>1：0x49</a:t>
            </a:r>
            <a:endParaRPr lang="zh-CN" altLang="en-US"/>
          </a:p>
          <a:p>
            <a:r>
              <a:rPr lang="zh-CN" altLang="en-US"/>
              <a:t>0: 0 或者 1</a:t>
            </a:r>
            <a:endParaRPr lang="zh-CN" altLang="en-US"/>
          </a:p>
        </p:txBody>
      </p:sp>
      <p:pic>
        <p:nvPicPr>
          <p:cNvPr id="8" name="图片 7"/>
          <p:cNvPicPr>
            <a:picLocks noChangeAspect="1"/>
          </p:cNvPicPr>
          <p:nvPr/>
        </p:nvPicPr>
        <p:blipFill>
          <a:blip r:embed="rId4"/>
          <a:stretch>
            <a:fillRect/>
          </a:stretch>
        </p:blipFill>
        <p:spPr>
          <a:xfrm>
            <a:off x="621030" y="4864735"/>
            <a:ext cx="7407910" cy="109347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918200" y="2750820"/>
            <a:ext cx="5265420" cy="15684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mythril</a:t>
            </a: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检测</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智能合约</a:t>
            </a: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漏洞</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fontScale="90000"/>
          </a:bodyPr>
          <a:lstStyle/>
          <a:p>
            <a:r>
              <a:rPr lang="en-US" altLang="zh-CN" dirty="0"/>
              <a:t>mythril</a:t>
            </a:r>
            <a:r>
              <a:rPr lang="zh-CN" altLang="en-US" dirty="0"/>
              <a:t>符号执行检测智能合约漏洞</a:t>
            </a:r>
            <a:r>
              <a:rPr lang="zh-CN" altLang="en-US" dirty="0"/>
              <a:t>的过程</a:t>
            </a:r>
            <a:endParaRPr lang="zh-CN" altLang="en-US" dirty="0"/>
          </a:p>
        </p:txBody>
      </p:sp>
      <p:sp>
        <p:nvSpPr>
          <p:cNvPr id="5" name="矩形 4"/>
          <p:cNvSpPr/>
          <p:nvPr/>
        </p:nvSpPr>
        <p:spPr>
          <a:xfrm>
            <a:off x="810615" y="1424791"/>
            <a:ext cx="10200285" cy="2245360"/>
          </a:xfrm>
          <a:prstGeom prst="rect">
            <a:avLst/>
          </a:prstGeom>
        </p:spPr>
        <p:txBody>
          <a:bodyPr wrap="square">
            <a:spAutoFit/>
          </a:bodyPr>
          <a:lstStyle/>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利用符号执行检测合约漏洞的基本过程为：</a:t>
            </a:r>
            <a:endParaRPr lang="zh-CN" altLang="en-US" sz="2000" dirty="0" smtClean="0">
              <a:latin typeface="Arial" panose="020B0604020202020204" pitchFamily="34" charset="0"/>
              <a:ea typeface="微软雅黑" panose="020B0503020204020204" pitchFamily="34" charset="-122"/>
              <a:cs typeface="+mn-ea"/>
            </a:endParaRPr>
          </a:p>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1）利用 solc 编译器对合约源码进行编译生成汇编代码，汇编代码包含：部署代码、runtime代码和auxdata。</a:t>
            </a:r>
            <a:endParaRPr lang="zh-CN" altLang="en-US" sz="2000" dirty="0" smtClean="0">
              <a:latin typeface="Arial" panose="020B0604020202020204" pitchFamily="34" charset="0"/>
              <a:ea typeface="微软雅黑" panose="020B0503020204020204" pitchFamily="34" charset="-122"/>
              <a:cs typeface="+mn-ea"/>
            </a:endParaRPr>
          </a:p>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2）利用 solc 编译器对 runtime 代码进行反编译生成以太坊合约字节码。</a:t>
            </a:r>
            <a:endParaRPr lang="zh-CN" altLang="en-US" sz="2000" dirty="0" smtClean="0">
              <a:latin typeface="Arial" panose="020B0604020202020204" pitchFamily="34" charset="0"/>
              <a:ea typeface="微软雅黑" panose="020B0503020204020204" pitchFamily="34" charset="-122"/>
              <a:cs typeface="+mn-ea"/>
            </a:endParaRPr>
          </a:p>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3）通过以太坊合约字节码构建控制流图。</a:t>
            </a:r>
            <a:endParaRPr lang="zh-CN" altLang="en-US" sz="2000" dirty="0" smtClean="0">
              <a:latin typeface="Arial" panose="020B0604020202020204" pitchFamily="34" charset="0"/>
              <a:ea typeface="微软雅黑" panose="020B0503020204020204" pitchFamily="34" charset="-122"/>
              <a:cs typeface="+mn-ea"/>
            </a:endParaRPr>
          </a:p>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4）随机生成测试数据，遍历控制流图可达路径，收集路径约束。</a:t>
            </a:r>
            <a:endParaRPr lang="zh-CN" altLang="en-US" sz="2000" dirty="0" smtClean="0">
              <a:latin typeface="Arial" panose="020B0604020202020204" pitchFamily="34" charset="0"/>
              <a:ea typeface="微软雅黑" panose="020B0503020204020204" pitchFamily="34" charset="-122"/>
              <a:cs typeface="+mn-ea"/>
            </a:endParaRPr>
          </a:p>
          <a:p>
            <a:pPr algn="l">
              <a:lnSpc>
                <a:spcPct val="100000"/>
              </a:lnSpc>
              <a:buClrTx/>
              <a:buSzTx/>
              <a:buNone/>
            </a:pPr>
            <a:r>
              <a:rPr lang="zh-CN" altLang="en-US" sz="2000" dirty="0" smtClean="0">
                <a:latin typeface="Arial" panose="020B0604020202020204" pitchFamily="34" charset="0"/>
                <a:ea typeface="微软雅黑" panose="020B0503020204020204" pitchFamily="34" charset="-122"/>
                <a:cs typeface="+mn-ea"/>
              </a:rPr>
              <a:t>5）利用约束求解器对路径约束求解，生成测试用例。</a:t>
            </a:r>
            <a:endParaRPr lang="zh-CN" altLang="en-US" sz="2000" dirty="0" smtClean="0">
              <a:latin typeface="Arial" panose="020B0604020202020204" pitchFamily="34" charset="0"/>
              <a:ea typeface="微软雅黑" panose="020B0503020204020204" pitchFamily="34" charset="-122"/>
              <a:cs typeface="+mn-ea"/>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zh-CN" altLang="en-US" dirty="0" smtClean="0">
                <a:latin typeface="Arial" panose="020B0604020202020204" pitchFamily="34" charset="0"/>
                <a:cs typeface="+mn-ea"/>
                <a:sym typeface="+mn-ea"/>
              </a:rPr>
              <a:t>以太坊合约字节码构建控制流图</a:t>
            </a:r>
            <a:endParaRPr lang="zh-CN" altLang="en-US" dirty="0"/>
          </a:p>
        </p:txBody>
      </p:sp>
      <p:pic>
        <p:nvPicPr>
          <p:cNvPr id="3" name="图片 2" descr="cfg"/>
          <p:cNvPicPr>
            <a:picLocks noChangeAspect="1"/>
          </p:cNvPicPr>
          <p:nvPr/>
        </p:nvPicPr>
        <p:blipFill>
          <a:blip r:embed="rId1"/>
          <a:stretch>
            <a:fillRect/>
          </a:stretch>
        </p:blipFill>
        <p:spPr>
          <a:xfrm>
            <a:off x="5431790" y="1244600"/>
            <a:ext cx="6760210" cy="4476750"/>
          </a:xfrm>
          <a:prstGeom prst="rect">
            <a:avLst/>
          </a:prstGeom>
        </p:spPr>
      </p:pic>
      <p:pic>
        <p:nvPicPr>
          <p:cNvPr id="2" name="图片 1" descr="控制流图"/>
          <p:cNvPicPr>
            <a:picLocks noChangeAspect="1"/>
          </p:cNvPicPr>
          <p:nvPr/>
        </p:nvPicPr>
        <p:blipFill>
          <a:blip r:embed="rId2"/>
          <a:stretch>
            <a:fillRect/>
          </a:stretch>
        </p:blipFill>
        <p:spPr>
          <a:xfrm>
            <a:off x="1302385" y="1244600"/>
            <a:ext cx="4473575" cy="3369310"/>
          </a:xfrm>
          <a:prstGeom prst="rect">
            <a:avLst/>
          </a:prstGeom>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491E42-D657-49D1-8EB6-0CACAB33E671}" type="slidenum">
              <a:rPr lang="zh-CN" altLang="en-US" smtClean="0"/>
            </a:fld>
            <a:endParaRPr lang="zh-CN" altLang="en-US"/>
          </a:p>
        </p:txBody>
      </p:sp>
      <p:pic>
        <p:nvPicPr>
          <p:cNvPr id="15363" name="图片 12"/>
          <p:cNvPicPr>
            <a:picLocks noChangeAspect="1"/>
          </p:cNvPicPr>
          <p:nvPr/>
        </p:nvPicPr>
        <p:blipFill rotWithShape="1">
          <a:blip r:embed="rId1" cstate="print">
            <a:biLevel thresh="5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37630" b="32695"/>
          <a:stretch>
            <a:fillRect/>
          </a:stretch>
        </p:blipFill>
        <p:spPr>
          <a:xfrm>
            <a:off x="8503285" y="406718"/>
            <a:ext cx="3078350" cy="913505"/>
          </a:xfrm>
          <a:prstGeom prst="rect">
            <a:avLst/>
          </a:prstGeom>
          <a:noFill/>
          <a:ln w="9525">
            <a:noFill/>
          </a:ln>
        </p:spPr>
      </p:pic>
      <p:pic>
        <p:nvPicPr>
          <p:cNvPr id="3" name="图片 2"/>
          <p:cNvPicPr>
            <a:picLocks noChangeAspect="1"/>
          </p:cNvPicPr>
          <p:nvPr/>
        </p:nvPicPr>
        <p:blipFill>
          <a:blip r:embed="rId3"/>
          <a:stretch>
            <a:fillRect/>
          </a:stretch>
        </p:blipFill>
        <p:spPr>
          <a:xfrm>
            <a:off x="640080" y="-175260"/>
            <a:ext cx="10911840" cy="7208520"/>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zh-CN" altLang="en-US" dirty="0" smtClean="0">
                <a:latin typeface="Arial" panose="020B0604020202020204" pitchFamily="34" charset="0"/>
                <a:cs typeface="+mn-ea"/>
                <a:sym typeface="+mn-ea"/>
              </a:rPr>
              <a:t>以太坊合约字节码构建控制流图</a:t>
            </a:r>
            <a:endParaRPr lang="zh-CN" altLang="en-US" dirty="0"/>
          </a:p>
        </p:txBody>
      </p:sp>
      <p:pic>
        <p:nvPicPr>
          <p:cNvPr id="5" name="图片 4" descr="从合约到控制流图"/>
          <p:cNvPicPr>
            <a:picLocks noChangeAspect="1"/>
          </p:cNvPicPr>
          <p:nvPr/>
        </p:nvPicPr>
        <p:blipFill>
          <a:blip r:embed="rId1"/>
          <a:stretch>
            <a:fillRect/>
          </a:stretch>
        </p:blipFill>
        <p:spPr>
          <a:xfrm>
            <a:off x="5582920" y="1019810"/>
            <a:ext cx="5140325" cy="5100955"/>
          </a:xfrm>
          <a:prstGeom prst="rect">
            <a:avLst/>
          </a:prstGeom>
        </p:spPr>
      </p:pic>
      <p:pic>
        <p:nvPicPr>
          <p:cNvPr id="3" name="图片 2" descr="控制流图1"/>
          <p:cNvPicPr>
            <a:picLocks noChangeAspect="1"/>
          </p:cNvPicPr>
          <p:nvPr/>
        </p:nvPicPr>
        <p:blipFill>
          <a:blip r:embed="rId2"/>
          <a:stretch>
            <a:fillRect/>
          </a:stretch>
        </p:blipFill>
        <p:spPr>
          <a:xfrm>
            <a:off x="1302385" y="1144270"/>
            <a:ext cx="3972560" cy="4852035"/>
          </a:xfrm>
          <a:prstGeom prst="rect">
            <a:avLst/>
          </a:prstGeom>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t>符号执行</a:t>
            </a:r>
            <a:r>
              <a:rPr lang="zh-CN" altLang="en-US" dirty="0"/>
              <a:t>工具</a:t>
            </a:r>
            <a:r>
              <a:rPr lang="en-US" altLang="zh-CN" dirty="0"/>
              <a:t>虚拟机</a:t>
            </a:r>
            <a:endParaRPr lang="en-US" altLang="zh-CN" dirty="0"/>
          </a:p>
        </p:txBody>
      </p:sp>
      <p:sp>
        <p:nvSpPr>
          <p:cNvPr id="2" name="文本框 1"/>
          <p:cNvSpPr txBox="1"/>
          <p:nvPr/>
        </p:nvSpPr>
        <p:spPr>
          <a:xfrm>
            <a:off x="1302385" y="1383030"/>
            <a:ext cx="9022080" cy="1322070"/>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LASER 是 Mueller 等人开发的可以运行以太坊智能合约的符号执行虚拟机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（symbolic virtual machine，SVM）。该工具可以准确地模拟以太坊虚拟机的大多数功能，其中包括合约之间的调用。</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在使用该工具前，需要将智能合约的二进制代码反汇编为该 SVM 汇编代码。</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StateTransaction"/>
          <p:cNvPicPr>
            <a:picLocks noChangeAspect="1"/>
          </p:cNvPicPr>
          <p:nvPr/>
        </p:nvPicPr>
        <p:blipFill>
          <a:blip r:embed="rId1"/>
          <a:stretch>
            <a:fillRect/>
          </a:stretch>
        </p:blipFill>
        <p:spPr>
          <a:xfrm>
            <a:off x="2770505" y="2922905"/>
            <a:ext cx="6086475" cy="3095625"/>
          </a:xfrm>
          <a:prstGeom prst="rect">
            <a:avLst/>
          </a:prstGeom>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t>符号执行</a:t>
            </a:r>
            <a:r>
              <a:rPr lang="zh-CN" altLang="en-US" dirty="0"/>
              <a:t>工具</a:t>
            </a:r>
            <a:r>
              <a:rPr lang="en-US" altLang="zh-CN" dirty="0"/>
              <a:t>虚拟机</a:t>
            </a:r>
            <a:endParaRPr lang="en-US" altLang="zh-CN" dirty="0"/>
          </a:p>
        </p:txBody>
      </p:sp>
      <p:pic>
        <p:nvPicPr>
          <p:cNvPr id="3" name="图片 2" descr="laserGlobalState"/>
          <p:cNvPicPr>
            <a:picLocks noChangeAspect="1"/>
          </p:cNvPicPr>
          <p:nvPr/>
        </p:nvPicPr>
        <p:blipFill>
          <a:blip r:embed="rId1"/>
          <a:stretch>
            <a:fillRect/>
          </a:stretch>
        </p:blipFill>
        <p:spPr>
          <a:xfrm>
            <a:off x="3852545" y="3130550"/>
            <a:ext cx="4486275" cy="3400425"/>
          </a:xfrm>
          <a:prstGeom prst="rect">
            <a:avLst/>
          </a:prstGeom>
        </p:spPr>
      </p:pic>
      <p:sp>
        <p:nvSpPr>
          <p:cNvPr id="4" name="文本框 3"/>
          <p:cNvSpPr txBox="1"/>
          <p:nvPr/>
        </p:nvSpPr>
        <p:spPr>
          <a:xfrm>
            <a:off x="1433195" y="1192530"/>
            <a:ext cx="9490075" cy="1938020"/>
          </a:xfrm>
          <a:prstGeom prst="rect">
            <a:avLst/>
          </a:prstGeom>
          <a:noFill/>
        </p:spPr>
        <p:txBody>
          <a:bodyPr wrap="square" rtlCol="0">
            <a:spAutoFit/>
          </a:bodyPr>
          <a:p>
            <a:pPr algn="l" fontAlgn="auto">
              <a:lnSpc>
                <a:spcPct val="100000"/>
              </a:lnSpc>
            </a:pP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GlobalState</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0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合约地址到账户对象的字典。有</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nounce,balance,codehash,storageRoot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等</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00000"/>
              </a:lnSpc>
            </a:pP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Machine State</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00000"/>
              </a:lnSpc>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元组类型，有</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pc,stack,memory,memsize,gas</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等</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00000"/>
              </a:lnSpc>
            </a:pP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Execution Environment active_accountsender,calldata,gasprice,callvalue,origin,calldata_type</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等</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00307"/>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645" y="2519045"/>
            <a:ext cx="5092419" cy="583565"/>
            <a:chOff x="4532498" y="4323460"/>
            <a:chExt cx="4794211" cy="583410"/>
          </a:xfrm>
        </p:grpSpPr>
        <p:sp>
          <p:nvSpPr>
            <p:cNvPr id="27" name="文本框 26"/>
            <p:cNvSpPr txBox="1"/>
            <p:nvPr/>
          </p:nvSpPr>
          <p:spPr>
            <a:xfrm>
              <a:off x="5265230" y="4355583"/>
              <a:ext cx="4061479" cy="521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EVM</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基础</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知识</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34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10455" y="1550035"/>
            <a:ext cx="5494019" cy="594995"/>
            <a:chOff x="8083794" y="4181129"/>
            <a:chExt cx="5193396" cy="595099"/>
          </a:xfrm>
        </p:grpSpPr>
        <p:sp>
          <p:nvSpPr>
            <p:cNvPr id="31" name="文本框 30"/>
            <p:cNvSpPr txBox="1"/>
            <p:nvPr/>
          </p:nvSpPr>
          <p:spPr>
            <a:xfrm>
              <a:off x="8783089" y="4254167"/>
              <a:ext cx="4494101" cy="5220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符号执行及</a:t>
              </a: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Z3</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求解器</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83794" y="4181129"/>
              <a:ext cx="971082" cy="5836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906645" y="3497577"/>
            <a:ext cx="6227445" cy="583565"/>
            <a:chOff x="4572834" y="5338727"/>
            <a:chExt cx="5978933" cy="583494"/>
          </a:xfrm>
        </p:grpSpPr>
        <p:sp>
          <p:nvSpPr>
            <p:cNvPr id="37" name="文本框 36"/>
            <p:cNvSpPr txBox="1"/>
            <p:nvPr/>
          </p:nvSpPr>
          <p:spPr>
            <a:xfrm>
              <a:off x="5335518" y="5377457"/>
              <a:ext cx="5216249" cy="52190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mythril</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检测智能合约</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漏洞</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72834" y="5338727"/>
              <a:ext cx="971082" cy="58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8138817" y="151430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1900"/>
    </mc:Choice>
    <mc:Fallback>
      <p:transition spd="slow" advTm="19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4668520" cy="682625"/>
          </a:xfrm>
        </p:spPr>
        <p:txBody>
          <a:bodyPr>
            <a:normAutofit/>
          </a:bodyPr>
          <a:lstStyle/>
          <a:p>
            <a:r>
              <a:rPr lang="zh-CN" altLang="en-US" dirty="0"/>
              <a:t>代码目录及主要</a:t>
            </a:r>
            <a:r>
              <a:rPr lang="zh-CN" altLang="en-US" dirty="0"/>
              <a:t>模块</a:t>
            </a:r>
            <a:endParaRPr lang="zh-CN" altLang="en-US" dirty="0"/>
          </a:p>
        </p:txBody>
      </p:sp>
      <p:sp>
        <p:nvSpPr>
          <p:cNvPr id="4" name="文本框 3"/>
          <p:cNvSpPr txBox="1"/>
          <p:nvPr/>
        </p:nvSpPr>
        <p:spPr>
          <a:xfrm>
            <a:off x="1302385" y="1397635"/>
            <a:ext cx="7138670" cy="2553335"/>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利用</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laser</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，我们可以将智能合约的执行表示为一个状态空间和命题逻辑中的路径公式。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我们可以在发现的抽象状态空间内证明或反驳自己提出的一个逻辑是否</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成立。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例如，我们可以问，是否有一个可行的路径到一个特定的程序。把这个问题</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表示为布尔可满足性(SAT)问题，</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例如:是否有可能满足公式a∧(b∨c)∧¬c∧¬(b∧d)?</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这样就是</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Z3</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求解器的解决范围</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了。</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Assertion"/>
          <p:cNvPicPr>
            <a:picLocks noChangeAspect="1"/>
          </p:cNvPicPr>
          <p:nvPr/>
        </p:nvPicPr>
        <p:blipFill>
          <a:blip r:embed="rId1"/>
          <a:srcRect t="14306" r="23627" b="4144"/>
          <a:stretch>
            <a:fillRect/>
          </a:stretch>
        </p:blipFill>
        <p:spPr>
          <a:xfrm>
            <a:off x="7185025" y="3085465"/>
            <a:ext cx="4879340" cy="3365500"/>
          </a:xfrm>
          <a:prstGeom prst="rect">
            <a:avLst/>
          </a:prstGeom>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fg2"/>
          <p:cNvPicPr>
            <a:picLocks noChangeAspect="1"/>
          </p:cNvPicPr>
          <p:nvPr/>
        </p:nvPicPr>
        <p:blipFill>
          <a:blip r:embed="rId1"/>
          <a:stretch>
            <a:fillRect/>
          </a:stretch>
        </p:blipFill>
        <p:spPr>
          <a:xfrm>
            <a:off x="1302385" y="1379220"/>
            <a:ext cx="7419340" cy="4099560"/>
          </a:xfrm>
          <a:prstGeom prst="rect">
            <a:avLst/>
          </a:prstGeom>
        </p:spPr>
      </p:pic>
      <p:sp>
        <p:nvSpPr>
          <p:cNvPr id="27650" name="标题 1"/>
          <p:cNvSpPr>
            <a:spLocks noGrp="1"/>
          </p:cNvSpPr>
          <p:nvPr>
            <p:ph type="title"/>
          </p:nvPr>
        </p:nvSpPr>
        <p:spPr>
          <a:xfrm>
            <a:off x="1302385" y="337185"/>
            <a:ext cx="4668520" cy="682625"/>
          </a:xfrm>
        </p:spPr>
        <p:txBody>
          <a:bodyPr>
            <a:normAutofit/>
          </a:bodyPr>
          <a:lstStyle/>
          <a:p>
            <a:r>
              <a:rPr lang="zh-CN" altLang="en-US" dirty="0"/>
              <a:t>代码目录及主要</a:t>
            </a:r>
            <a:r>
              <a:rPr lang="zh-CN" altLang="en-US" dirty="0"/>
              <a:t>模块</a:t>
            </a:r>
            <a:endParaRPr lang="zh-CN" altLang="en-US" dirty="0"/>
          </a:p>
        </p:txBody>
      </p:sp>
      <p:sp>
        <p:nvSpPr>
          <p:cNvPr id="6" name="文本框 5"/>
          <p:cNvSpPr txBox="1"/>
          <p:nvPr/>
        </p:nvSpPr>
        <p:spPr>
          <a:xfrm>
            <a:off x="1302385" y="1344295"/>
            <a:ext cx="5698490" cy="398780"/>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例子：对于</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assertion2</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1302385" y="5478780"/>
            <a:ext cx="9995535" cy="1014730"/>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判断合约的执行逻辑(input &lt; 0x100) ^ ¬(input &lt; 0x100)不可能同时成立。所以</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assertion2</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不可能被执行。</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类似</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的，如果</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171 ASSERT_FAIL</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是漏洞点，且求解成功的话，那就说明智能合约有</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漏洞。</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7421880" y="1131570"/>
            <a:ext cx="4558030" cy="1630045"/>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要想走到</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171</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ASSERT_FAIL这个位置，</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就要满足Id[0:4] = 0xe166a663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I</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v =0</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U</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INT256(Id[4:36]) &lt; 0x100^ </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4 * UINT256(Id [4:36]) &gt; 0x400</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mythril</a:t>
            </a:r>
            <a:r>
              <a:rPr lang="zh-CN" altLang="en-US"/>
              <a:t>漏洞分析</a:t>
            </a:r>
            <a:r>
              <a:rPr lang="zh-CN" altLang="en-US"/>
              <a:t>模块</a:t>
            </a:r>
            <a:endParaRPr lang="zh-CN" altLang="en-US"/>
          </a:p>
        </p:txBody>
      </p:sp>
      <p:sp>
        <p:nvSpPr>
          <p:cNvPr id="3" name="灯片编号占位符 2"/>
          <p:cNvSpPr>
            <a:spLocks noGrp="1"/>
          </p:cNvSpPr>
          <p:nvPr>
            <p:ph type="sldNum" sz="quarter" idx="12"/>
          </p:nvPr>
        </p:nvSpPr>
        <p:spPr/>
        <p:txBody>
          <a:bodyPr/>
          <a:p>
            <a:r>
              <a:rPr lang="en-US" altLang="zh-CN"/>
              <a:t>P</a:t>
            </a:r>
            <a:fld id="{A74AA12F-CC77-4A44-80F4-8E0AE8590DDB}" type="slidenum">
              <a:rPr lang="zh-CN" altLang="en-US"/>
            </a:fld>
            <a:endParaRPr lang="zh-CN" altLang="en-US"/>
          </a:p>
        </p:txBody>
      </p:sp>
      <p:sp>
        <p:nvSpPr>
          <p:cNvPr id="4" name="文本框 3"/>
          <p:cNvSpPr txBox="1"/>
          <p:nvPr/>
        </p:nvSpPr>
        <p:spPr>
          <a:xfrm>
            <a:off x="1302385" y="1339215"/>
            <a:ext cx="5022215" cy="398780"/>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在</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mythril/analysis/module/modules</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目录</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analysis"/>
          <p:cNvPicPr>
            <a:picLocks noChangeAspect="1"/>
          </p:cNvPicPr>
          <p:nvPr/>
        </p:nvPicPr>
        <p:blipFill>
          <a:blip r:embed="rId1"/>
          <a:stretch>
            <a:fillRect/>
          </a:stretch>
        </p:blipFill>
        <p:spPr>
          <a:xfrm>
            <a:off x="1302385" y="1844675"/>
            <a:ext cx="2771775" cy="4590415"/>
          </a:xfrm>
          <a:prstGeom prst="rect">
            <a:avLst/>
          </a:prstGeom>
        </p:spPr>
      </p:pic>
    </p:spTree>
  </p:cSld>
  <p:clrMapOvr>
    <a:masterClrMapping/>
  </p:clrMapOvr>
  <p:transition spd="slow"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smtClean="0">
                <a:latin typeface="Arial" panose="020B0604020202020204" pitchFamily="34" charset="0"/>
                <a:cs typeface="+mn-ea"/>
                <a:sym typeface="Arial" panose="020B0604020202020204" pitchFamily="34" charset="0"/>
              </a:rPr>
              <a:t>整数溢出漏洞</a:t>
            </a:r>
            <a:endParaRPr lang="zh-CN" altLang="en-US"/>
          </a:p>
        </p:txBody>
      </p:sp>
      <p:sp>
        <p:nvSpPr>
          <p:cNvPr id="3" name="灯片编号占位符 2"/>
          <p:cNvSpPr>
            <a:spLocks noGrp="1"/>
          </p:cNvSpPr>
          <p:nvPr>
            <p:ph type="sldNum" sz="quarter" idx="12"/>
          </p:nvPr>
        </p:nvSpPr>
        <p:spPr/>
        <p:txBody>
          <a:bodyPr/>
          <a:p>
            <a:r>
              <a:rPr lang="en-US" altLang="zh-CN"/>
              <a:t>P</a:t>
            </a:r>
            <a:fld id="{A74AA12F-CC77-4A44-80F4-8E0AE8590DDB}" type="slidenum">
              <a:rPr lang="zh-CN" altLang="en-US"/>
            </a:fld>
            <a:endParaRPr lang="zh-CN" altLang="en-US"/>
          </a:p>
        </p:txBody>
      </p:sp>
      <p:sp>
        <p:nvSpPr>
          <p:cNvPr id="4" name="文本框 3"/>
          <p:cNvSpPr txBox="1"/>
          <p:nvPr/>
        </p:nvSpPr>
        <p:spPr>
          <a:xfrm>
            <a:off x="1302385" y="1338580"/>
            <a:ext cx="10198735" cy="2553335"/>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整型溢出属于以太坊智能合约高危漏洞，此漏洞会导致任意铸币、超额铸币、超额购币、任意定向分配、下溢增持等多种漏洞场景。</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智能合约是用</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Solidity</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写</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的，Solidity 最大支持整型变量为 256 bit，uint 256支持取值范围为［0，2</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256- 1］，当数值超出这个范围就会产生数值异常。在智能合约中对变量进行算术运算时极易产生整型溢出漏洞。</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判断 uint a+ uint b =result 是否溢出，随机构建一个极大的值作为程序的输入，对</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执行结果添加约束 UGT（a，result）OR UGT（b，result），即 result比 a 或 b 小，则可能发生了整型溢出。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descr="整数溢出"/>
          <p:cNvPicPr>
            <a:picLocks noChangeAspect="1"/>
          </p:cNvPicPr>
          <p:nvPr/>
        </p:nvPicPr>
        <p:blipFill>
          <a:blip r:embed="rId1"/>
          <a:stretch>
            <a:fillRect/>
          </a:stretch>
        </p:blipFill>
        <p:spPr>
          <a:xfrm>
            <a:off x="3239135" y="4199890"/>
            <a:ext cx="6325235" cy="2197735"/>
          </a:xfrm>
          <a:prstGeom prst="rect">
            <a:avLst/>
          </a:prstGeom>
        </p:spPr>
      </p:pic>
    </p:spTree>
  </p:cSld>
  <p:clrMapOvr>
    <a:masterClrMapping/>
  </p:clrMapOvr>
  <p:transition spd="slow"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smtClean="0">
                <a:latin typeface="Arial" panose="020B0604020202020204" pitchFamily="34" charset="0"/>
                <a:cs typeface="+mn-ea"/>
                <a:sym typeface="Arial" panose="020B0604020202020204" pitchFamily="34" charset="0"/>
              </a:rPr>
              <a:t>自毁漏洞</a:t>
            </a:r>
            <a:endParaRPr lang="zh-CN" altLang="en-US"/>
          </a:p>
        </p:txBody>
      </p:sp>
      <p:sp>
        <p:nvSpPr>
          <p:cNvPr id="3" name="灯片编号占位符 2"/>
          <p:cNvSpPr>
            <a:spLocks noGrp="1"/>
          </p:cNvSpPr>
          <p:nvPr>
            <p:ph type="sldNum" sz="quarter" idx="12"/>
          </p:nvPr>
        </p:nvSpPr>
        <p:spPr/>
        <p:txBody>
          <a:bodyPr/>
          <a:p>
            <a:r>
              <a:rPr lang="en-US" altLang="zh-CN"/>
              <a:t>P</a:t>
            </a:r>
            <a:fld id="{A74AA12F-CC77-4A44-80F4-8E0AE8590DDB}" type="slidenum">
              <a:rPr lang="zh-CN" altLang="en-US"/>
            </a:fld>
            <a:endParaRPr lang="zh-CN" altLang="en-US"/>
          </a:p>
        </p:txBody>
      </p:sp>
      <p:sp>
        <p:nvSpPr>
          <p:cNvPr id="5" name="文本框 4"/>
          <p:cNvSpPr txBox="1"/>
          <p:nvPr/>
        </p:nvSpPr>
        <p:spPr>
          <a:xfrm>
            <a:off x="1302385" y="1338580"/>
            <a:ext cx="7720965" cy="1322070"/>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合约的代码里有</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selfdestruct()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函数，而且这个代码能被外部函数</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调用。</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自毁函数会销毁以太坊上合约的数据，并且把合约里的账户余额打到指定的</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地址上。</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descr="suicide"/>
          <p:cNvPicPr>
            <a:picLocks noChangeAspect="1"/>
          </p:cNvPicPr>
          <p:nvPr>
            <p:custDataLst>
              <p:tags r:id="rId1"/>
            </p:custDataLst>
          </p:nvPr>
        </p:nvPicPr>
        <p:blipFill>
          <a:blip r:embed="rId2"/>
          <a:stretch>
            <a:fillRect/>
          </a:stretch>
        </p:blipFill>
        <p:spPr>
          <a:xfrm>
            <a:off x="5001895" y="2583180"/>
            <a:ext cx="4021455" cy="3048000"/>
          </a:xfrm>
          <a:prstGeom prst="rect">
            <a:avLst/>
          </a:prstGeom>
        </p:spPr>
      </p:pic>
    </p:spTree>
  </p:cSld>
  <p:clrMapOvr>
    <a:masterClrMapping/>
  </p:clrMapOvr>
  <p:transition spd="slow"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smtClean="0">
                <a:latin typeface="Arial" panose="020B0604020202020204" pitchFamily="34" charset="0"/>
                <a:cs typeface="+mn-ea"/>
                <a:sym typeface="Arial" panose="020B0604020202020204" pitchFamily="34" charset="0"/>
              </a:rPr>
              <a:t>任意写漏洞</a:t>
            </a:r>
            <a:endParaRPr lang="zh-CN" altLang="en-US"/>
          </a:p>
        </p:txBody>
      </p:sp>
      <p:sp>
        <p:nvSpPr>
          <p:cNvPr id="3" name="灯片编号占位符 2"/>
          <p:cNvSpPr>
            <a:spLocks noGrp="1"/>
          </p:cNvSpPr>
          <p:nvPr>
            <p:ph type="sldNum" sz="quarter" idx="12"/>
          </p:nvPr>
        </p:nvSpPr>
        <p:spPr/>
        <p:txBody>
          <a:bodyPr/>
          <a:p>
            <a:r>
              <a:rPr lang="en-US" altLang="zh-CN"/>
              <a:t>P</a:t>
            </a:r>
            <a:fld id="{A74AA12F-CC77-4A44-80F4-8E0AE8590DDB}" type="slidenum">
              <a:rPr lang="zh-CN" altLang="en-US"/>
            </a:fld>
            <a:endParaRPr lang="zh-CN" altLang="en-US"/>
          </a:p>
        </p:txBody>
      </p:sp>
      <p:sp>
        <p:nvSpPr>
          <p:cNvPr id="5" name="文本框 4"/>
          <p:cNvSpPr txBox="1"/>
          <p:nvPr/>
        </p:nvSpPr>
        <p:spPr>
          <a:xfrm>
            <a:off x="1303020" y="1224915"/>
            <a:ext cx="9436100" cy="1014730"/>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智能合约的数据(例如，存储合约的所有者)被持久地存储在EVM级别上的某个存储位置(例如，一个密钥或地址)。</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合约确保只有授权用户或合同账户才能写，如果合约里的数据能被其他的用户修改，则说明有任意写</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漏洞。</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descr="arbitraryWrite"/>
          <p:cNvPicPr>
            <a:picLocks noChangeAspect="1"/>
          </p:cNvPicPr>
          <p:nvPr/>
        </p:nvPicPr>
        <p:blipFill>
          <a:blip r:embed="rId1"/>
          <a:stretch>
            <a:fillRect/>
          </a:stretch>
        </p:blipFill>
        <p:spPr>
          <a:xfrm>
            <a:off x="1302385" y="2239645"/>
            <a:ext cx="4791075" cy="3609975"/>
          </a:xfrm>
          <a:prstGeom prst="rect">
            <a:avLst/>
          </a:prstGeom>
        </p:spPr>
      </p:pic>
    </p:spTree>
  </p:cSld>
  <p:clrMapOvr>
    <a:masterClrMapping/>
  </p:clrMapOvr>
  <p:transition spd="slow"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多次发送</a:t>
            </a:r>
            <a:r>
              <a:rPr lang="zh-CN" altLang="en-US"/>
              <a:t>漏洞</a:t>
            </a:r>
            <a:endParaRPr lang="zh-CN" altLang="en-US"/>
          </a:p>
        </p:txBody>
      </p:sp>
      <p:sp>
        <p:nvSpPr>
          <p:cNvPr id="3" name="灯片编号占位符 2"/>
          <p:cNvSpPr>
            <a:spLocks noGrp="1"/>
          </p:cNvSpPr>
          <p:nvPr>
            <p:ph type="sldNum" sz="quarter" idx="12"/>
          </p:nvPr>
        </p:nvSpPr>
        <p:spPr/>
        <p:txBody>
          <a:bodyPr/>
          <a:p>
            <a:r>
              <a:rPr lang="en-US" altLang="zh-CN"/>
              <a:t>P</a:t>
            </a:r>
            <a:fld id="{A74AA12F-CC77-4A44-80F4-8E0AE8590DDB}" type="slidenum">
              <a:rPr lang="zh-CN" altLang="en-US"/>
            </a:fld>
            <a:endParaRPr lang="zh-CN" altLang="en-US"/>
          </a:p>
        </p:txBody>
      </p:sp>
      <p:sp>
        <p:nvSpPr>
          <p:cNvPr id="5" name="文本框 4"/>
          <p:cNvSpPr txBox="1"/>
          <p:nvPr/>
        </p:nvSpPr>
        <p:spPr>
          <a:xfrm>
            <a:off x="1302385" y="1180465"/>
            <a:ext cx="9436100" cy="706755"/>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一个合约</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交易过程中产生了多次</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调用。</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如果其中一个调用出现了问题，那么所有的调用都无法</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成功。</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descr="mulsend"/>
          <p:cNvPicPr>
            <a:picLocks noChangeAspect="1"/>
          </p:cNvPicPr>
          <p:nvPr/>
        </p:nvPicPr>
        <p:blipFill>
          <a:blip r:embed="rId1"/>
          <a:stretch>
            <a:fillRect/>
          </a:stretch>
        </p:blipFill>
        <p:spPr>
          <a:xfrm>
            <a:off x="1302385" y="1887220"/>
            <a:ext cx="6191250" cy="3352800"/>
          </a:xfrm>
          <a:prstGeom prst="rect">
            <a:avLst/>
          </a:prstGeom>
        </p:spPr>
      </p:pic>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201930" y="60960"/>
            <a:ext cx="12192000" cy="6858000"/>
          </a:xfrm>
          <a:prstGeom prst="rect">
            <a:avLst/>
          </a:prstGeom>
        </p:spPr>
      </p:pic>
      <p:sp>
        <p:nvSpPr>
          <p:cNvPr id="2" name="矩形 1"/>
          <p:cNvSpPr/>
          <p:nvPr/>
        </p:nvSpPr>
        <p:spPr>
          <a:xfrm>
            <a:off x="-1049" y="60742"/>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6020435" y="2658745"/>
            <a:ext cx="5767705" cy="15684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符号执行</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Z3</a:t>
            </a: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求解器</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1226"/>
    </mc:Choice>
    <mc:Fallback>
      <p:transition spd="slow" advTm="12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zh-CN" altLang="en-US" dirty="0"/>
              <a:t>符号</a:t>
            </a:r>
            <a:r>
              <a:rPr lang="zh-CN" altLang="en-US" dirty="0"/>
              <a:t>执行</a:t>
            </a:r>
            <a:endParaRPr lang="zh-CN" altLang="en-US" dirty="0"/>
          </a:p>
        </p:txBody>
      </p:sp>
      <p:sp>
        <p:nvSpPr>
          <p:cNvPr id="7" name="矩形 6"/>
          <p:cNvSpPr/>
          <p:nvPr/>
        </p:nvSpPr>
        <p:spPr>
          <a:xfrm>
            <a:off x="810615" y="1424791"/>
            <a:ext cx="10200285" cy="1938020"/>
          </a:xfrm>
          <a:prstGeom prst="rect">
            <a:avLst/>
          </a:prstGeom>
        </p:spPr>
        <p:txBody>
          <a:bodyPr wrap="square">
            <a:spAutoFit/>
          </a:bodyPr>
          <a:lstStyle/>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rPr>
              <a:t>符号执行的核心思想是通过使用符号值来代替具体值作为程序输入，并用符号表达式来表示与符号值相关的程序变量的值。简而言之，就是一个程序执行的路径通常是true和false条件的序列，这些条件是在分支语句处产生的。分支语句如果</a:t>
            </a:r>
            <a:r>
              <a:rPr lang="zh-CN" altLang="en-US" sz="2000" dirty="0" smtClean="0">
                <a:latin typeface="Arial" panose="020B0604020202020204" pitchFamily="34" charset="0"/>
                <a:ea typeface="微软雅黑" panose="020B0503020204020204" pitchFamily="34" charset="-122"/>
                <a:cs typeface="+mn-ea"/>
              </a:rPr>
              <a:t>值是true，那么意味着条件语句走的是then这个分支；反之如果是false就意味着程序执行走的是else分支。</a:t>
            </a:r>
            <a:endParaRPr lang="zh-CN" altLang="en-US" sz="2000" dirty="0" smtClean="0">
              <a:latin typeface="Arial" panose="020B0604020202020204" pitchFamily="34" charset="0"/>
              <a:ea typeface="微软雅黑" panose="020B0503020204020204" pitchFamily="34" charset="-122"/>
              <a:cs typeface="+mn-ea"/>
            </a:endParaRPr>
          </a:p>
        </p:txBody>
      </p:sp>
      <p:pic>
        <p:nvPicPr>
          <p:cNvPr id="5" name="图片 4" descr="符号执行图"/>
          <p:cNvPicPr>
            <a:picLocks noChangeAspect="1"/>
          </p:cNvPicPr>
          <p:nvPr/>
        </p:nvPicPr>
        <p:blipFill>
          <a:blip r:embed="rId1"/>
          <a:stretch>
            <a:fillRect/>
          </a:stretch>
        </p:blipFill>
        <p:spPr>
          <a:xfrm>
            <a:off x="2205355" y="3372485"/>
            <a:ext cx="7411085" cy="3485515"/>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zh-CN" altLang="en-US" dirty="0"/>
              <a:t>符号</a:t>
            </a:r>
            <a:r>
              <a:rPr lang="zh-CN" altLang="en-US" dirty="0"/>
              <a:t>执行</a:t>
            </a:r>
            <a:endParaRPr lang="zh-CN" altLang="en-US" dirty="0"/>
          </a:p>
        </p:txBody>
      </p:sp>
      <p:sp>
        <p:nvSpPr>
          <p:cNvPr id="4" name="文本框 3"/>
          <p:cNvSpPr txBox="1"/>
          <p:nvPr/>
        </p:nvSpPr>
        <p:spPr>
          <a:xfrm>
            <a:off x="1302385" y="1385570"/>
            <a:ext cx="9493885" cy="1938020"/>
          </a:xfrm>
          <a:prstGeom prst="rect">
            <a:avLst/>
          </a:prstGeom>
          <a:noFill/>
        </p:spPr>
        <p:txBody>
          <a:bodyPr wrap="square" rtlCol="0" anchor="t">
            <a:spAutoFit/>
          </a:bodyPr>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sym typeface="+mn-ea"/>
              </a:rPr>
              <a:t>传统符号执行分为静态与动态符号执行，静态符号执行仅模拟程序运行，动态符号执行则实际运行程序，在符号执行过程中，对每一个分支都产生一条约束，对当前路径分支的约束求解即可得到相对应的测试用例继续进行后续分支。</a:t>
            </a:r>
            <a:endParaRPr lang="zh-CN" altLang="en-US" sz="2000" dirty="0" smtClean="0">
              <a:latin typeface="Arial" panose="020B0604020202020204" pitchFamily="34" charset="0"/>
              <a:ea typeface="微软雅黑" panose="020B0503020204020204" pitchFamily="34" charset="-122"/>
              <a:cs typeface="+mn-ea"/>
              <a:sym typeface="+mn-ea"/>
            </a:endParaRPr>
          </a:p>
          <a:p>
            <a:pPr algn="l" fontAlgn="auto">
              <a:lnSpc>
                <a:spcPct val="150000"/>
              </a:lnSpc>
              <a:buClrTx/>
              <a:buSzTx/>
              <a:buFontTx/>
            </a:pP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符号执行符号图"/>
          <p:cNvPicPr>
            <a:picLocks noChangeAspect="1"/>
          </p:cNvPicPr>
          <p:nvPr/>
        </p:nvPicPr>
        <p:blipFill>
          <a:blip r:embed="rId1"/>
          <a:stretch>
            <a:fillRect/>
          </a:stretch>
        </p:blipFill>
        <p:spPr>
          <a:xfrm>
            <a:off x="6401435" y="2976880"/>
            <a:ext cx="4394835" cy="3590925"/>
          </a:xfrm>
          <a:prstGeom prst="rect">
            <a:avLst/>
          </a:prstGeom>
        </p:spPr>
      </p:pic>
      <p:sp>
        <p:nvSpPr>
          <p:cNvPr id="6" name="文本框 5"/>
          <p:cNvSpPr txBox="1"/>
          <p:nvPr/>
        </p:nvSpPr>
        <p:spPr>
          <a:xfrm>
            <a:off x="1302385" y="2976880"/>
            <a:ext cx="4528185" cy="1938020"/>
          </a:xfrm>
          <a:prstGeom prst="rect">
            <a:avLst/>
          </a:prstGeom>
          <a:noFill/>
        </p:spPr>
        <p:txBody>
          <a:bodyPr wrap="square" rtlCol="0" anchor="t">
            <a:spAutoFit/>
          </a:bodyPr>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sym typeface="+mn-ea"/>
              </a:rPr>
              <a:t>对约束条件求反即可在同一分支下选择不同路径，对每个测试用例都保存当前约束状态，对产生错误即检测到漏洞的路径保存测试用例及约束条件。</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zh-CN" altLang="en-US" dirty="0"/>
              <a:t>动态</a:t>
            </a:r>
            <a:r>
              <a:rPr lang="zh-CN" altLang="en-US" dirty="0"/>
              <a:t>符号执行</a:t>
            </a:r>
            <a:endParaRPr lang="zh-CN" altLang="en-US" dirty="0"/>
          </a:p>
        </p:txBody>
      </p:sp>
      <p:sp>
        <p:nvSpPr>
          <p:cNvPr id="4" name="文本框 3"/>
          <p:cNvSpPr txBox="1"/>
          <p:nvPr/>
        </p:nvSpPr>
        <p:spPr>
          <a:xfrm>
            <a:off x="1302385" y="1385570"/>
            <a:ext cx="9493885" cy="3784600"/>
          </a:xfrm>
          <a:prstGeom prst="rect">
            <a:avLst/>
          </a:prstGeom>
          <a:noFill/>
        </p:spPr>
        <p:txBody>
          <a:bodyPr wrap="square" rtlCol="0" anchor="t">
            <a:spAutoFit/>
          </a:bodyPr>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sym typeface="+mn-ea"/>
              </a:rPr>
              <a:t>动态符号执行则实际运行程序，在符号执行过程中，对每一个分支都产生一条约束，对当前路径分支的约束求解即可得到相对应的测试用例继续进行后续分支。</a:t>
            </a:r>
            <a:endParaRPr lang="zh-CN" altLang="en-US" sz="2000" dirty="0" smtClean="0">
              <a:latin typeface="Arial" panose="020B0604020202020204" pitchFamily="34" charset="0"/>
              <a:ea typeface="微软雅黑" panose="020B0503020204020204" pitchFamily="34" charset="-122"/>
              <a:cs typeface="+mn-ea"/>
              <a:sym typeface="+mn-ea"/>
            </a:endParaRPr>
          </a:p>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Concolic执行维护一个实际状态和一个符号化状态：实际状态将所有变量映射到实际值，符号状态只映射那些有非实际值的变量。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buClrTx/>
              <a:buSzTx/>
              <a:buFontTx/>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Concolic执行首先用一些给定的或者随机的输入来执行程序，收集执行过程中条件语句对输入的符号化约束，然后使用约束求解器去推理输入的变化，从而将下一次程序的执行导向另一条执行路径。简单地说来，就是在已有实际输入得到的路径上，对分支路径条件进行取反，就可以让执行走向另外一条路径。</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3340735" cy="682625"/>
          </a:xfrm>
        </p:spPr>
        <p:txBody>
          <a:bodyPr>
            <a:normAutofit/>
          </a:bodyPr>
          <a:lstStyle/>
          <a:p>
            <a:r>
              <a:rPr lang="en-US" altLang="zh-CN" dirty="0"/>
              <a:t>SMT Z3</a:t>
            </a:r>
            <a:r>
              <a:rPr lang="zh-CN" altLang="en-US" dirty="0"/>
              <a:t>求解器</a:t>
            </a:r>
            <a:endParaRPr lang="zh-CN" altLang="en-US" dirty="0"/>
          </a:p>
        </p:txBody>
      </p:sp>
      <p:sp>
        <p:nvSpPr>
          <p:cNvPr id="2" name="文本框 1"/>
          <p:cNvSpPr txBox="1"/>
          <p:nvPr/>
        </p:nvSpPr>
        <p:spPr>
          <a:xfrm>
            <a:off x="1302385" y="1391285"/>
            <a:ext cx="9119235" cy="1938020"/>
          </a:xfrm>
          <a:prstGeom prst="rect">
            <a:avLst/>
          </a:prstGeom>
          <a:noFill/>
        </p:spPr>
        <p:txBody>
          <a:bodyPr wrap="square" rtlCol="0" anchor="t">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可满足性模理论（Satisfiability Modulo Theories, SMT）是判定一阶逻辑公式在组合背景理论下的可满足性问题。</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Z3 求解器是微软公司开发的一款优秀的 SMT 求解器，其通过内置理论对一</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阶逻辑多种排列进行可满足性校验，支持位向量、线性运算、非线性运算、函数和元组等理论。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302385" y="3114675"/>
            <a:ext cx="3928745" cy="3169285"/>
          </a:xfrm>
          <a:prstGeom prst="rect">
            <a:avLst/>
          </a:prstGeom>
          <a:noFill/>
        </p:spPr>
        <p:txBody>
          <a:bodyPr wrap="square" rtlCol="0" anchor="t">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的</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Z3</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实现库</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安装</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pip3 install z3</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使用</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示例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from z3 import *</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x = Real('x')</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y = Real('y')</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s = Solver()</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s.add(x + y &gt; 5, x &gt; 1, y &gt; 1)</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print(s.check())</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print(s.model())</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z3"/>
          <p:cNvPicPr>
            <a:picLocks noChangeAspect="1"/>
          </p:cNvPicPr>
          <p:nvPr/>
        </p:nvPicPr>
        <p:blipFill>
          <a:blip r:embed="rId1"/>
          <a:stretch>
            <a:fillRect/>
          </a:stretch>
        </p:blipFill>
        <p:spPr>
          <a:xfrm>
            <a:off x="4643120" y="5731510"/>
            <a:ext cx="4152900" cy="552450"/>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6334125" y="2658745"/>
            <a:ext cx="440499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EVM</a:t>
            </a:r>
            <a:r>
              <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基础</a:t>
            </a:r>
            <a:r>
              <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知识</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24513"/>
    </mc:Choice>
    <mc:Fallback>
      <p:transition spd="slow" advTm="245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491E42-D657-49D1-8EB6-0CACAB33E671}" type="slidenum">
              <a:rPr lang="zh-CN" altLang="en-US" smtClean="0"/>
            </a:fld>
            <a:endParaRPr lang="zh-CN" altLang="en-US"/>
          </a:p>
        </p:txBody>
      </p:sp>
      <p:pic>
        <p:nvPicPr>
          <p:cNvPr id="15363" name="图片 12"/>
          <p:cNvPicPr>
            <a:picLocks noChangeAspect="1"/>
          </p:cNvPicPr>
          <p:nvPr/>
        </p:nvPicPr>
        <p:blipFill rotWithShape="1">
          <a:blip r:embed="rId1" cstate="print">
            <a:biLevel thresh="5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37630" b="32695"/>
          <a:stretch>
            <a:fillRect/>
          </a:stretch>
        </p:blipFill>
        <p:spPr>
          <a:xfrm>
            <a:off x="8503285" y="406718"/>
            <a:ext cx="3078350" cy="913505"/>
          </a:xfrm>
          <a:prstGeom prst="rect">
            <a:avLst/>
          </a:prstGeom>
          <a:noFill/>
          <a:ln w="9525">
            <a:noFill/>
          </a:ln>
        </p:spPr>
      </p:pic>
      <p:sp>
        <p:nvSpPr>
          <p:cNvPr id="3" name="文本框 2"/>
          <p:cNvSpPr txBox="1"/>
          <p:nvPr/>
        </p:nvSpPr>
        <p:spPr>
          <a:xfrm>
            <a:off x="1417320" y="407035"/>
            <a:ext cx="5897245" cy="583565"/>
          </a:xfrm>
          <a:prstGeom prst="rect">
            <a:avLst/>
          </a:prstGeom>
          <a:noFill/>
        </p:spPr>
        <p:txBody>
          <a:bodyPr wrap="square" rtlCol="0" anchor="t">
            <a:spAutoFit/>
          </a:bodyPr>
          <a:p>
            <a:r>
              <a:rPr lang="zh-CN" altLang="en-US" sz="3200"/>
              <a:t>Bytecode和Runtime Bytecode</a:t>
            </a:r>
            <a:endParaRPr lang="zh-CN" altLang="en-US" sz="3200"/>
          </a:p>
        </p:txBody>
      </p:sp>
      <p:sp>
        <p:nvSpPr>
          <p:cNvPr id="5" name="文本框 4"/>
          <p:cNvSpPr txBox="1"/>
          <p:nvPr/>
        </p:nvSpPr>
        <p:spPr>
          <a:xfrm>
            <a:off x="514350" y="5892165"/>
            <a:ext cx="10313035" cy="645160"/>
          </a:xfrm>
          <a:prstGeom prst="rect">
            <a:avLst/>
          </a:prstGeom>
          <a:noFill/>
        </p:spPr>
        <p:txBody>
          <a:bodyPr wrap="square" rtlCol="0" anchor="t">
            <a:spAutoFit/>
          </a:bodyPr>
          <a:p>
            <a:r>
              <a:rPr lang="en-US" altLang="zh-CN">
                <a:sym typeface="+mn-ea"/>
              </a:rPr>
              <a:t>object</a:t>
            </a:r>
            <a:r>
              <a:rPr lang="zh-CN" altLang="en-US">
                <a:sym typeface="+mn-ea"/>
              </a:rPr>
              <a:t>为字节码，</a:t>
            </a:r>
            <a:r>
              <a:rPr lang="en-US" altLang="zh-CN">
                <a:sym typeface="+mn-ea"/>
              </a:rPr>
              <a:t>opcodes</a:t>
            </a:r>
            <a:r>
              <a:rPr lang="zh-CN" altLang="en-US">
                <a:sym typeface="+mn-ea"/>
              </a:rPr>
              <a:t>为操作码。</a:t>
            </a:r>
            <a:r>
              <a:rPr lang="zh-CN" altLang="en-US"/>
              <a:t>在字节码里</a:t>
            </a:r>
            <a:r>
              <a:rPr lang="zh-CN" altLang="en-US"/>
              <a:t>，</a:t>
            </a:r>
            <a:r>
              <a:rPr lang="en-US" altLang="zh-CN"/>
              <a:t>runtime bytecode</a:t>
            </a:r>
            <a:r>
              <a:rPr lang="zh-CN" altLang="en-US"/>
              <a:t>相比</a:t>
            </a:r>
            <a:r>
              <a:rPr lang="en-US" altLang="zh-CN"/>
              <a:t>bytecode</a:t>
            </a:r>
            <a:r>
              <a:rPr lang="zh-CN" altLang="en-US"/>
              <a:t>少了</a:t>
            </a:r>
            <a:endParaRPr lang="zh-CN" altLang="en-US"/>
          </a:p>
          <a:p>
            <a:r>
              <a:rPr lang="zh-CN" altLang="en-US"/>
              <a:t>608060405234801561001057600080fd5b5060fe8061001f6000396000f300</a:t>
            </a:r>
            <a:endParaRPr lang="zh-CN" altLang="en-US"/>
          </a:p>
        </p:txBody>
      </p:sp>
      <p:pic>
        <p:nvPicPr>
          <p:cNvPr id="6" name="图片 5"/>
          <p:cNvPicPr>
            <a:picLocks noChangeAspect="1"/>
          </p:cNvPicPr>
          <p:nvPr/>
        </p:nvPicPr>
        <p:blipFill>
          <a:blip r:embed="rId3"/>
          <a:stretch>
            <a:fillRect/>
          </a:stretch>
        </p:blipFill>
        <p:spPr>
          <a:xfrm>
            <a:off x="683895" y="1320165"/>
            <a:ext cx="7581900" cy="4572000"/>
          </a:xfrm>
          <a:prstGeom prst="rect">
            <a:avLst/>
          </a:prstGeom>
        </p:spPr>
      </p:pic>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3195,&quot;width&quot;:4215}"/>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bg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3579</Words>
  <Application>WPS 演示</Application>
  <PresentationFormat>宽屏</PresentationFormat>
  <Paragraphs>195</Paragraphs>
  <Slides>26</Slides>
  <Notes>29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Arial</vt:lpstr>
      <vt:lpstr>宋体</vt:lpstr>
      <vt:lpstr>Wingdings</vt:lpstr>
      <vt:lpstr>微软雅黑</vt:lpstr>
      <vt:lpstr>经典圆体简</vt:lpstr>
      <vt:lpstr>Arial</vt:lpstr>
      <vt:lpstr>华文细黑</vt:lpstr>
      <vt:lpstr>-apple-system</vt:lpstr>
      <vt:lpstr>Segoe Print</vt:lpstr>
      <vt:lpstr>Arial Unicode MS</vt:lpstr>
      <vt:lpstr>等线</vt:lpstr>
      <vt:lpstr>Calibri</vt:lpstr>
      <vt:lpstr>自定义设计方案</vt:lpstr>
      <vt:lpstr>1_自定义设计方案</vt:lpstr>
      <vt:lpstr>PowerPoint 演示文稿</vt:lpstr>
      <vt:lpstr>PowerPoint 演示文稿</vt:lpstr>
      <vt:lpstr>PowerPoint 演示文稿</vt:lpstr>
      <vt:lpstr>符号执行</vt:lpstr>
      <vt:lpstr>符号执行</vt:lpstr>
      <vt:lpstr>符号执行</vt:lpstr>
      <vt:lpstr>SMT Z3求解器</vt:lpstr>
      <vt:lpstr>PowerPoint 演示文稿</vt:lpstr>
      <vt:lpstr>PowerPoint 演示文稿</vt:lpstr>
      <vt:lpstr>PowerPoint 演示文稿</vt:lpstr>
      <vt:lpstr>bytecode与opcode</vt:lpstr>
      <vt:lpstr>PowerPoint 演示文稿</vt:lpstr>
      <vt:lpstr>PowerPoint 演示文稿</vt:lpstr>
      <vt:lpstr>符号执行检测智能合约漏洞的过程</vt:lpstr>
      <vt:lpstr>以太坊合约字节码构建控制流图</vt:lpstr>
      <vt:lpstr>PowerPoint 演示文稿</vt:lpstr>
      <vt:lpstr>以太坊合约字节码构建控制流图</vt:lpstr>
      <vt:lpstr>符号执行工具虚拟机</vt:lpstr>
      <vt:lpstr>符号执行工具虚拟机</vt:lpstr>
      <vt:lpstr>代码目录及主要模块</vt:lpstr>
      <vt:lpstr>代码目录及主要模块</vt:lpstr>
      <vt:lpstr>代码目录及主要模块</vt:lpstr>
      <vt:lpstr>代码目录及主要模块</vt:lpstr>
      <vt:lpstr>举例介绍合约漏洞检测</vt:lpstr>
      <vt:lpstr>举例介绍合约漏洞检测</vt:lpstr>
      <vt:lpstr>举例介绍合约漏洞检测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叶舟</cp:lastModifiedBy>
  <cp:revision>685</cp:revision>
  <dcterms:created xsi:type="dcterms:W3CDTF">2018-12-09T14:29:00Z</dcterms:created>
  <dcterms:modified xsi:type="dcterms:W3CDTF">2021-04-20T10:11:10Z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2052-11.1.0.10356</vt:lpwstr>
  </property>
  <property fmtid="{D5CDD505-2E9C-101B-9397-08002B2CF9AE}" pid="12" name="ICV">
    <vt:lpwstr>21D8C6F6DAB146648914B5273F8E4CDC</vt:lpwstr>
  </property>
</Properties>
</file>